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9" r:id="rId3"/>
    <p:sldId id="260" r:id="rId4"/>
    <p:sldId id="262" r:id="rId5"/>
    <p:sldId id="267" r:id="rId6"/>
    <p:sldId id="263" r:id="rId7"/>
    <p:sldId id="269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8A4A"/>
    <a:srgbClr val="782A1C"/>
    <a:srgbClr val="C4D9E6"/>
    <a:srgbClr val="E7E8E3"/>
    <a:srgbClr val="488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3F96D9-BED1-3137-999A-7DFD1D6CD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E6D01F5-A228-93B2-A767-BDB07F4F95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3E4A3-174C-4676-BE88-9507DB25830E}" type="datetimeFigureOut">
              <a:rPr lang="it-IT" smtClean="0"/>
              <a:t>12/11/2023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119BC4-19C8-6245-5F81-EDF6B34857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EC8415-CC95-A282-49A6-6E01202350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AA207-F3C9-4795-9C40-79DB74458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7403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747BA-4395-4BD9-A74E-42E096AF347C}" type="datetimeFigureOut">
              <a:rPr lang="it-IT" smtClean="0"/>
              <a:t>12/11/2023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269E-4EB3-4312-83B8-F0E77D3B4F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2705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7554AF-ADDA-6CD9-9D08-8CBAC1D79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A8BCBCE-1CE2-7BE3-18BE-C4A93BDD4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13BFDD-31A1-E6DE-2B83-5512169F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1222-C319-416F-8CA8-5B01FD592D16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C98962-C8F9-4461-7C2D-AA98F1B1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53AAFD-1360-3DEB-F907-38990685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44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AE590-B0F7-8C04-A284-D338675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1849C-E0ED-CBB9-DFD2-49AF1AC31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22BD4B-5AF5-9084-AD09-7775EAE0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148D8-C0D4-4CD1-8BEE-DA8EB69F5B50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6E81CF-E561-9CBA-4EBF-BEEC3110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46945E-3D73-2D53-681E-4FC91CD1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37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0572822-E42F-F148-B13D-E9D562F85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D1CB69-3544-41ED-AE1A-D367A263B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57AFEE-749C-A735-AE0D-AC3DED7F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D6C4-EFCB-474A-85A0-B5D79E5AEF18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56016E-3CF6-F5DC-A91D-FBE57BF9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278994-D9ED-D097-D65C-DBE00880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85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C2B6A-B05B-05BC-5E3C-DDED32B9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B613B2-D9F7-D85B-E8E5-7D1D50B0A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2D859A-F7DA-FA04-7473-073C653C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BCE-9F0F-4EF2-AB1F-0E2565A84E11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17C4E8-80CE-BB15-CE70-C6DA8A64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4A17CE-221D-6A94-B51C-63656567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49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318D1A-4440-6262-4D2E-C1DA085C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611AA9-A6BF-D904-53F2-0D7042594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D44A5D-343E-77FE-3968-5A4B67FA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30D62-0F01-472A-9A70-AE4D985AA4C5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F741FF-399A-64AD-62D1-20E5E570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6ACAB2-0EE4-A767-842E-2B857D7B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88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C34072-3042-008E-A776-1426F6F3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4BB7D-0D1D-AB46-E730-64C249992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158C5FF-2164-1C6B-2BEB-61EE93A32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4A4777-D666-A87B-D43A-46B80CE8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A9FAD-264A-48EF-89DA-F0D02D4B1E05}" type="datetime1">
              <a:rPr lang="it-IT" smtClean="0"/>
              <a:t>12/11/2023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C974F9-48B8-55F9-2286-F203CB85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8BA97D-139F-9FB6-DC57-63884DB6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85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F76D87-ED4A-6D71-42DA-5943ADDD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FF159F-825F-1F32-06A1-86469D891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0F8831-FF76-E4ED-5EB0-3A53ED601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56DBF56-7C1C-EC60-0314-D9169DD00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071048-ABB7-C258-9C4C-E5E1EBE83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668EAEA-9DDF-2F32-0CE9-9DF6C16F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39CD-F8A5-4B66-8441-0DEDA3A3DE5E}" type="datetime1">
              <a:rPr lang="it-IT" smtClean="0"/>
              <a:t>12/11/2023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6C1D91D-DA89-0A28-3408-AB868EAC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08D07CD-5A44-3F8F-241D-F92C2DEE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6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3CE55-4D6A-C6EC-2803-7E2A5BFA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4BAF94-1447-DC07-4650-DFBDA01F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FC9A-1917-42FE-AAD1-1A23DE0E223A}" type="datetime1">
              <a:rPr lang="it-IT" smtClean="0"/>
              <a:t>12/11/2023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532F2-2834-15ED-15CE-56498F25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77512B2-FEDB-4CEB-2564-C457D4AA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49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8644C2-A78E-A05C-F981-B44A241D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BEAE4-8C63-421F-AD39-76F5DD419E8A}" type="datetime1">
              <a:rPr lang="it-IT" smtClean="0"/>
              <a:t>12/11/2023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58AC805-04FF-33C4-39E9-62905849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523CB7-4A44-1994-1707-C0ECDC7F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74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8DE159-0F7A-5510-F4E5-2A8F70F9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2F89C9-F994-CB9C-B97E-B922AF2CB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6A0C2B-5801-62EF-A98F-460E06F4F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5FA7FC-C925-3C1E-067C-6ABF71B0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566-1720-4449-9F51-A7C08F42C1E2}" type="datetime1">
              <a:rPr lang="it-IT" smtClean="0"/>
              <a:t>12/11/2023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D13E49-59BA-0803-3820-C5C730B4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771D7D-6E38-5FBF-2B82-4EC65A98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10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6A8FB8-956A-C75E-4D3E-C1FE443A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19F2C2E-D7C3-A457-ED00-6CAF306CD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2BBB54-9150-E34C-87BF-6F6D545A3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1C88B3-66B0-7DF7-C5EA-CFEC4BD8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0DDC-C4C8-46A1-B09A-601CC3A234B1}" type="datetime1">
              <a:rPr lang="it-IT" smtClean="0"/>
              <a:t>12/11/2023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92084B-7145-E89C-A52A-7AE17207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1C0DA2-6001-D1FD-10A5-1EB83B1E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49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728B168-960E-462D-F715-0E6BA34B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841228-A35A-F441-A56C-D08D6444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C6734B-1994-5B0D-A4CC-66F3567B6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8676C-57BB-488E-A16F-D0EB5A2B4A3C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CA26A0-BF2A-7F78-6CF9-4CA8B1ED1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FF380E-40EE-386A-BDA9-B0E5755AE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63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040B30-5DEC-D058-55AE-56701F39F615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0" y="2446435"/>
            <a:ext cx="12192000" cy="2082470"/>
          </a:xfrm>
        </p:spPr>
        <p:txBody>
          <a:bodyPr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Modern Love Caps" panose="04070805081001020A01" pitchFamily="82" charset="0"/>
              </a:rPr>
              <a:t>Unmanned Aerial Vehicles </a:t>
            </a:r>
            <a:br>
              <a:rPr lang="en-US" sz="3600" dirty="0">
                <a:latin typeface="Modern Love Caps" panose="04070805081001020A01" pitchFamily="82" charset="0"/>
              </a:rPr>
            </a:br>
            <a:r>
              <a:rPr lang="en-US" sz="3600" dirty="0">
                <a:latin typeface="Modern Love Caps" panose="04070805081001020A01" pitchFamily="82" charset="0"/>
              </a:rPr>
              <a:t>powered by Vision Transformer</a:t>
            </a:r>
            <a:br>
              <a:rPr lang="en-US" sz="3600" dirty="0">
                <a:latin typeface="Modern Love Caps" panose="04070805081001020A01" pitchFamily="82" charset="0"/>
              </a:rPr>
            </a:br>
            <a:r>
              <a:rPr lang="en-US" sz="3600" dirty="0">
                <a:latin typeface="Modern Love Caps" panose="04070805081001020A01" pitchFamily="82" charset="0"/>
              </a:rPr>
              <a:t>for Precision Agriculture</a:t>
            </a:r>
            <a:endParaRPr lang="it-IT" sz="3600" dirty="0">
              <a:latin typeface="Modern Love Caps" panose="04070805081001020A01" pitchFamily="8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E57340-73D5-96C8-C502-504F6F67194F}"/>
              </a:ext>
            </a:extLst>
          </p:cNvPr>
          <p:cNvSpPr txBox="1"/>
          <p:nvPr/>
        </p:nvSpPr>
        <p:spPr>
          <a:xfrm>
            <a:off x="3048001" y="5403780"/>
            <a:ext cx="6096000" cy="110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Modern Love Caps" panose="04070805081001020A01" pitchFamily="82" charset="0"/>
              </a:rPr>
              <a:t>Presented by</a:t>
            </a:r>
            <a:endParaRPr lang="en-US" sz="1400" b="1" spc="50" dirty="0">
              <a:latin typeface="Modern Love Caps" panose="04070805081001020A01" pitchFamily="82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b="1" spc="50" dirty="0">
                <a:latin typeface="Modern Love Caps" panose="04070805081001020A01" pitchFamily="82" charset="0"/>
              </a:rPr>
              <a:t>Francesco Peragine 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Montserrat" panose="00000500000000000000" pitchFamily="2" charset="0"/>
              </a:rPr>
              <a:t>f.peragine@studenti.uniba.it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98C911-8D0C-246E-F9A5-A455ACDB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3" y="479121"/>
            <a:ext cx="3528149" cy="10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39E089-EB1B-1FA5-EA41-C162FD36EAC1}"/>
              </a:ext>
            </a:extLst>
          </p:cNvPr>
          <p:cNvSpPr txBox="1"/>
          <p:nvPr/>
        </p:nvSpPr>
        <p:spPr>
          <a:xfrm>
            <a:off x="8633012" y="537537"/>
            <a:ext cx="2961225" cy="975609"/>
          </a:xfrm>
          <a:custGeom>
            <a:avLst/>
            <a:gdLst>
              <a:gd name="connsiteX0" fmla="*/ 0 w 2961225"/>
              <a:gd name="connsiteY0" fmla="*/ 0 h 975609"/>
              <a:gd name="connsiteX1" fmla="*/ 562633 w 2961225"/>
              <a:gd name="connsiteY1" fmla="*/ 0 h 975609"/>
              <a:gd name="connsiteX2" fmla="*/ 1066041 w 2961225"/>
              <a:gd name="connsiteY2" fmla="*/ 0 h 975609"/>
              <a:gd name="connsiteX3" fmla="*/ 1717510 w 2961225"/>
              <a:gd name="connsiteY3" fmla="*/ 0 h 975609"/>
              <a:gd name="connsiteX4" fmla="*/ 2280143 w 2961225"/>
              <a:gd name="connsiteY4" fmla="*/ 0 h 975609"/>
              <a:gd name="connsiteX5" fmla="*/ 2961225 w 2961225"/>
              <a:gd name="connsiteY5" fmla="*/ 0 h 975609"/>
              <a:gd name="connsiteX6" fmla="*/ 2961225 w 2961225"/>
              <a:gd name="connsiteY6" fmla="*/ 507317 h 975609"/>
              <a:gd name="connsiteX7" fmla="*/ 2961225 w 2961225"/>
              <a:gd name="connsiteY7" fmla="*/ 975609 h 975609"/>
              <a:gd name="connsiteX8" fmla="*/ 2368980 w 2961225"/>
              <a:gd name="connsiteY8" fmla="*/ 975609 h 975609"/>
              <a:gd name="connsiteX9" fmla="*/ 1865572 w 2961225"/>
              <a:gd name="connsiteY9" fmla="*/ 975609 h 975609"/>
              <a:gd name="connsiteX10" fmla="*/ 1273327 w 2961225"/>
              <a:gd name="connsiteY10" fmla="*/ 975609 h 975609"/>
              <a:gd name="connsiteX11" fmla="*/ 681082 w 2961225"/>
              <a:gd name="connsiteY11" fmla="*/ 975609 h 975609"/>
              <a:gd name="connsiteX12" fmla="*/ 0 w 2961225"/>
              <a:gd name="connsiteY12" fmla="*/ 975609 h 975609"/>
              <a:gd name="connsiteX13" fmla="*/ 0 w 2961225"/>
              <a:gd name="connsiteY13" fmla="*/ 468292 h 975609"/>
              <a:gd name="connsiteX14" fmla="*/ 0 w 2961225"/>
              <a:gd name="connsiteY14" fmla="*/ 0 h 97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1225" h="975609" extrusionOk="0">
                <a:moveTo>
                  <a:pt x="0" y="0"/>
                </a:moveTo>
                <a:cubicBezTo>
                  <a:pt x="158839" y="16478"/>
                  <a:pt x="428970" y="21219"/>
                  <a:pt x="562633" y="0"/>
                </a:cubicBezTo>
                <a:cubicBezTo>
                  <a:pt x="696296" y="-21219"/>
                  <a:pt x="887940" y="16517"/>
                  <a:pt x="1066041" y="0"/>
                </a:cubicBezTo>
                <a:cubicBezTo>
                  <a:pt x="1244142" y="-16517"/>
                  <a:pt x="1407781" y="-7405"/>
                  <a:pt x="1717510" y="0"/>
                </a:cubicBezTo>
                <a:cubicBezTo>
                  <a:pt x="2027239" y="7405"/>
                  <a:pt x="2115223" y="27918"/>
                  <a:pt x="2280143" y="0"/>
                </a:cubicBezTo>
                <a:cubicBezTo>
                  <a:pt x="2445063" y="-27918"/>
                  <a:pt x="2778855" y="24769"/>
                  <a:pt x="2961225" y="0"/>
                </a:cubicBezTo>
                <a:cubicBezTo>
                  <a:pt x="2954880" y="219788"/>
                  <a:pt x="2965464" y="381033"/>
                  <a:pt x="2961225" y="507317"/>
                </a:cubicBezTo>
                <a:cubicBezTo>
                  <a:pt x="2956986" y="633601"/>
                  <a:pt x="2946401" y="791327"/>
                  <a:pt x="2961225" y="975609"/>
                </a:cubicBezTo>
                <a:cubicBezTo>
                  <a:pt x="2734535" y="954270"/>
                  <a:pt x="2512848" y="964978"/>
                  <a:pt x="2368980" y="975609"/>
                </a:cubicBezTo>
                <a:cubicBezTo>
                  <a:pt x="2225112" y="986240"/>
                  <a:pt x="2065084" y="981354"/>
                  <a:pt x="1865572" y="975609"/>
                </a:cubicBezTo>
                <a:cubicBezTo>
                  <a:pt x="1666060" y="969864"/>
                  <a:pt x="1452958" y="980301"/>
                  <a:pt x="1273327" y="975609"/>
                </a:cubicBezTo>
                <a:cubicBezTo>
                  <a:pt x="1093696" y="970917"/>
                  <a:pt x="879765" y="985907"/>
                  <a:pt x="681082" y="975609"/>
                </a:cubicBezTo>
                <a:cubicBezTo>
                  <a:pt x="482400" y="965311"/>
                  <a:pt x="299783" y="969189"/>
                  <a:pt x="0" y="975609"/>
                </a:cubicBezTo>
                <a:cubicBezTo>
                  <a:pt x="-841" y="724585"/>
                  <a:pt x="5667" y="684295"/>
                  <a:pt x="0" y="468292"/>
                </a:cubicBezTo>
                <a:cubicBezTo>
                  <a:pt x="-5667" y="252289"/>
                  <a:pt x="19167" y="145895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+mj-lt"/>
                <a:ea typeface="Calibri" panose="020F0502020204030204" pitchFamily="34" charset="0"/>
              </a:rPr>
              <a:t>Department of Computer Science</a:t>
            </a:r>
          </a:p>
          <a:p>
            <a:pPr algn="ctr"/>
            <a:r>
              <a:rPr lang="it-IT" sz="1400" dirty="0">
                <a:latin typeface="+mj-lt"/>
                <a:ea typeface="Calibri" panose="020F0502020204030204" pitchFamily="34" charset="0"/>
              </a:rPr>
              <a:t>CS Master Degree</a:t>
            </a:r>
          </a:p>
          <a:p>
            <a:pPr algn="ctr">
              <a:lnSpc>
                <a:spcPct val="150000"/>
              </a:lnSpc>
            </a:pPr>
            <a:r>
              <a:rPr lang="it-IT" sz="2000" b="1" dirty="0">
                <a:effectLst/>
                <a:latin typeface="+mj-lt"/>
                <a:ea typeface="Calibri" panose="020F0502020204030204" pitchFamily="34" charset="0"/>
              </a:rPr>
              <a:t>Computer Vision </a:t>
            </a:r>
            <a:r>
              <a:rPr lang="it-IT" sz="2000" b="1" dirty="0" err="1">
                <a:latin typeface="+mj-lt"/>
                <a:ea typeface="Calibri" panose="020F0502020204030204" pitchFamily="34" charset="0"/>
              </a:rPr>
              <a:t>course</a:t>
            </a:r>
            <a:endParaRPr lang="it-IT" b="1" dirty="0"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17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1871288-3FDE-FD9B-EEF1-4DE3E5FC3125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782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10" descr="Transformers logo PNG transparent image download, size: 900x812px">
            <a:extLst>
              <a:ext uri="{FF2B5EF4-FFF2-40B4-BE49-F238E27FC236}">
                <a16:creationId xmlns:a16="http://schemas.microsoft.com/office/drawing/2014/main" id="{49197146-7BB6-7D8E-3EA3-426161A4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850" y="991872"/>
            <a:ext cx="5402295" cy="487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piè di pagina 2">
            <a:extLst>
              <a:ext uri="{FF2B5EF4-FFF2-40B4-BE49-F238E27FC236}">
                <a16:creationId xmlns:a16="http://schemas.microsoft.com/office/drawing/2014/main" id="{06CA4F14-52ED-B81E-01C0-246A0825D3E2}"/>
              </a:ext>
            </a:extLst>
          </p:cNvPr>
          <p:cNvSpPr txBox="1">
            <a:spLocks/>
          </p:cNvSpPr>
          <p:nvPr/>
        </p:nvSpPr>
        <p:spPr>
          <a:xfrm>
            <a:off x="1" y="6230088"/>
            <a:ext cx="12188952" cy="263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Unmanned Aerial Vehicles powered by Vision Transformer for Precision Agriculture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E8F3EFC-DDE8-07C6-A6BD-BEC6545E4CD2}"/>
              </a:ext>
            </a:extLst>
          </p:cNvPr>
          <p:cNvSpPr/>
          <p:nvPr/>
        </p:nvSpPr>
        <p:spPr>
          <a:xfrm>
            <a:off x="0" y="2967335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cmpd="sng"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Modern Love Caps" panose="04070805081001020A01" pitchFamily="82" charset="0"/>
                <a:ea typeface="+mj-ea"/>
                <a:cs typeface="+mj-cs"/>
              </a:rPr>
              <a:t> Thanks for your attention!</a:t>
            </a:r>
            <a:endParaRPr lang="it-IT" sz="7200" b="0" cap="none" spc="0" dirty="0">
              <a:ln w="3175" cmpd="sng">
                <a:solidFill>
                  <a:schemeClr val="tx1"/>
                </a:solidFill>
              </a:ln>
              <a:blipFill dpi="0" rotWithShape="1">
                <a:blip r:embed="rId3"/>
                <a:srcRect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dern Love Caps" panose="04070805081001020A01" pitchFamily="82" charset="0"/>
            </a:endParaRPr>
          </a:p>
        </p:txBody>
      </p:sp>
      <p:pic>
        <p:nvPicPr>
          <p:cNvPr id="10" name="Elemento grafico 9" descr="Quadrirotore con riempimento a tinta unita">
            <a:extLst>
              <a:ext uri="{FF2B5EF4-FFF2-40B4-BE49-F238E27FC236}">
                <a16:creationId xmlns:a16="http://schemas.microsoft.com/office/drawing/2014/main" id="{BF6A8239-56A9-6ED2-F102-615D4BA6C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13386">
            <a:off x="1183183" y="2371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5F77B48-000E-5A35-BDDC-FC8E05C84F8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aria aperta, nuvola, cielo, aeromobile&#10;&#10;Descrizione generata automaticamente">
            <a:extLst>
              <a:ext uri="{FF2B5EF4-FFF2-40B4-BE49-F238E27FC236}">
                <a16:creationId xmlns:a16="http://schemas.microsoft.com/office/drawing/2014/main" id="{D0E77DC9-281C-C142-710F-A99103F5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6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98" y="168033"/>
            <a:ext cx="7247061" cy="623325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softEdge rad="635000"/>
          </a:effectLst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50956DD5-8408-4C2F-F960-E51B0AC97BE2}"/>
              </a:ext>
            </a:extLst>
          </p:cNvPr>
          <p:cNvSpPr txBox="1">
            <a:spLocks/>
          </p:cNvSpPr>
          <p:nvPr/>
        </p:nvSpPr>
        <p:spPr>
          <a:xfrm rot="16200000">
            <a:off x="-2408415" y="2802992"/>
            <a:ext cx="6193294" cy="923375"/>
          </a:xfrm>
          <a:prstGeom prst="rect">
            <a:avLst/>
          </a:prstGeom>
          <a:solidFill>
            <a:srgbClr val="6D8A4A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5400" dirty="0">
                <a:ln w="3175" cmpd="sng">
                  <a:solidFill>
                    <a:srgbClr val="6D8A4A"/>
                  </a:solidFill>
                </a:ln>
                <a:solidFill>
                  <a:schemeClr val="bg1"/>
                </a:solidFill>
                <a:latin typeface="Modern Love Caps" panose="04070805081001020A01" pitchFamily="82" charset="0"/>
              </a:rPr>
              <a:t>Agenda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6604CA-4A18-BDA7-7EF6-0D906710155D}"/>
              </a:ext>
            </a:extLst>
          </p:cNvPr>
          <p:cNvSpPr txBox="1"/>
          <p:nvPr/>
        </p:nvSpPr>
        <p:spPr>
          <a:xfrm>
            <a:off x="1078958" y="1067584"/>
            <a:ext cx="3563240" cy="472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Introduction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Related Work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Data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Methods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Experiments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Results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8" name="Segnaposto piè di pagina 3">
            <a:extLst>
              <a:ext uri="{FF2B5EF4-FFF2-40B4-BE49-F238E27FC236}">
                <a16:creationId xmlns:a16="http://schemas.microsoft.com/office/drawing/2014/main" id="{A6F54951-5AB5-DF01-5A24-07D8132D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88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86B5A0F-5006-CB82-BC94-9310546E6CAD}"/>
              </a:ext>
            </a:extLst>
          </p:cNvPr>
          <p:cNvSpPr/>
          <p:nvPr/>
        </p:nvSpPr>
        <p:spPr>
          <a:xfrm>
            <a:off x="0" y="0"/>
            <a:ext cx="12188951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D58D010-8DAF-5C36-E619-61F7B7BA259B}"/>
              </a:ext>
            </a:extLst>
          </p:cNvPr>
          <p:cNvSpPr/>
          <p:nvPr/>
        </p:nvSpPr>
        <p:spPr>
          <a:xfrm>
            <a:off x="1065045" y="3188043"/>
            <a:ext cx="10080396" cy="3031782"/>
          </a:xfrm>
          <a:prstGeom prst="rect">
            <a:avLst/>
          </a:prstGeom>
          <a:solidFill>
            <a:srgbClr val="6D8A4A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piè di pagina 3">
            <a:extLst>
              <a:ext uri="{FF2B5EF4-FFF2-40B4-BE49-F238E27FC236}">
                <a16:creationId xmlns:a16="http://schemas.microsoft.com/office/drawing/2014/main" id="{A5CF8AF2-3528-8170-2FDE-5728EC78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6985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Unmanned Aerial Vehicles powered by Vision Transformer for Precision Agriculture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F51AF75-1A86-4000-9B37-D8936F564403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82D78AED-44A9-F132-A31A-C24B6F0909BB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Introduction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EB6E02-216F-8DCE-CD13-8E11DE2FB6B0}"/>
              </a:ext>
            </a:extLst>
          </p:cNvPr>
          <p:cNvSpPr txBox="1"/>
          <p:nvPr/>
        </p:nvSpPr>
        <p:spPr>
          <a:xfrm>
            <a:off x="1065044" y="1820370"/>
            <a:ext cx="966298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Global challenge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Precision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agriculture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</p:txBody>
      </p:sp>
      <p:pic>
        <p:nvPicPr>
          <p:cNvPr id="4" name="Picture 4" descr="La “precision farming” aiuta a ridurre i fertilizzanti - Accademia dei  Georgofili">
            <a:extLst>
              <a:ext uri="{FF2B5EF4-FFF2-40B4-BE49-F238E27FC236}">
                <a16:creationId xmlns:a16="http://schemas.microsoft.com/office/drawing/2014/main" id="{227DA244-3C94-BBD9-5C5B-C0733A6CB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6" b="3"/>
          <a:stretch/>
        </p:blipFill>
        <p:spPr bwMode="auto">
          <a:xfrm>
            <a:off x="6097524" y="3395110"/>
            <a:ext cx="4650154" cy="26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lobal Population Growth Is Slowing Down. Here's One Reason Why -  Scientific American">
            <a:extLst>
              <a:ext uri="{FF2B5EF4-FFF2-40B4-BE49-F238E27FC236}">
                <a16:creationId xmlns:a16="http://schemas.microsoft.com/office/drawing/2014/main" id="{79251389-8E63-4AC3-9C7F-CB1A0CFB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7" b="9790"/>
          <a:stretch/>
        </p:blipFill>
        <p:spPr bwMode="auto">
          <a:xfrm>
            <a:off x="1444322" y="3395110"/>
            <a:ext cx="4650154" cy="26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6F01D0E3-2B01-5AA1-0A48-7B020B11EE8D}"/>
              </a:ext>
            </a:extLst>
          </p:cNvPr>
          <p:cNvSpPr txBox="1">
            <a:spLocks/>
          </p:cNvSpPr>
          <p:nvPr/>
        </p:nvSpPr>
        <p:spPr>
          <a:xfrm>
            <a:off x="302741" y="6361327"/>
            <a:ext cx="547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07586830-4CAF-AE0A-5FD4-B6257FC98875}"/>
              </a:ext>
            </a:extLst>
          </p:cNvPr>
          <p:cNvSpPr txBox="1">
            <a:spLocks/>
          </p:cNvSpPr>
          <p:nvPr/>
        </p:nvSpPr>
        <p:spPr>
          <a:xfrm>
            <a:off x="9146059" y="63613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1AF75-1A86-4000-9B37-D8936F564403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057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B53AF2D2-417C-484A-2D57-6F9F5C00EE62}"/>
              </a:ext>
            </a:extLst>
          </p:cNvPr>
          <p:cNvSpPr/>
          <p:nvPr/>
        </p:nvSpPr>
        <p:spPr>
          <a:xfrm>
            <a:off x="0" y="0"/>
            <a:ext cx="12188951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6F87102-3CAE-6024-C4AF-E40B9FCB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7446" flipH="1">
            <a:off x="5303019" y="824731"/>
            <a:ext cx="1585960" cy="1504145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4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21021" y="3295070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52080-CE46-F7FA-C9BF-F49B81D2B0A6}"/>
              </a:ext>
            </a:extLst>
          </p:cNvPr>
          <p:cNvSpPr txBox="1"/>
          <p:nvPr/>
        </p:nvSpPr>
        <p:spPr>
          <a:xfrm>
            <a:off x="1064715" y="4231848"/>
            <a:ext cx="437470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1,700 </a:t>
            </a:r>
            <a:r>
              <a:rPr lang="it-IT" sz="1600" b="0" i="0" dirty="0" err="1">
                <a:solidFill>
                  <a:srgbClr val="111111"/>
                </a:solidFill>
                <a:effectLst/>
                <a:latin typeface="+mj-lt"/>
              </a:rPr>
              <a:t>overlapping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Shapefiles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Ground Control Points (GCPs</a:t>
            </a:r>
            <a:r>
              <a:rPr lang="en-US" sz="1600" dirty="0">
                <a:solidFill>
                  <a:srgbClr val="111111"/>
                </a:solidFill>
                <a:latin typeface="+mj-lt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11111"/>
                </a:solidFill>
                <a:latin typeface="+mj-lt"/>
              </a:rPr>
              <a:t>Ground Truth</a:t>
            </a:r>
            <a:endParaRPr lang="en-US" sz="1600" b="0" i="0" dirty="0">
              <a:solidFill>
                <a:srgbClr val="111111"/>
              </a:solidFill>
              <a:effectLst/>
              <a:latin typeface="+mj-lt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F1DB2584-AB48-4A8D-879B-7785513A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D6971364-2411-02D2-4D96-49F00424A2F2}"/>
              </a:ext>
            </a:extLst>
          </p:cNvPr>
          <p:cNvSpPr/>
          <p:nvPr/>
        </p:nvSpPr>
        <p:spPr>
          <a:xfrm>
            <a:off x="6308411" y="2751128"/>
            <a:ext cx="1272307" cy="127230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4" name="Rettangolo 163" descr="Immagine che contiene tessuto, terreno, erba, aria aperta&#10;&#10;Descrizione generata automaticamente">
            <a:extLst>
              <a:ext uri="{FF2B5EF4-FFF2-40B4-BE49-F238E27FC236}">
                <a16:creationId xmlns:a16="http://schemas.microsoft.com/office/drawing/2014/main" id="{66F5AB0E-24A1-34A0-4710-5B752B1E01EE}"/>
              </a:ext>
            </a:extLst>
          </p:cNvPr>
          <p:cNvSpPr/>
          <p:nvPr/>
        </p:nvSpPr>
        <p:spPr>
          <a:xfrm>
            <a:off x="7581047" y="2751128"/>
            <a:ext cx="1272307" cy="127230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5" name="Rettangolo 164" descr="Immagine che contiene aria aperta, erba, natura, pianta&#10;&#10;Descrizione generata automaticamente">
            <a:extLst>
              <a:ext uri="{FF2B5EF4-FFF2-40B4-BE49-F238E27FC236}">
                <a16:creationId xmlns:a16="http://schemas.microsoft.com/office/drawing/2014/main" id="{68BF3745-58B3-8236-DE30-517BA7C85D15}"/>
              </a:ext>
            </a:extLst>
          </p:cNvPr>
          <p:cNvSpPr/>
          <p:nvPr/>
        </p:nvSpPr>
        <p:spPr>
          <a:xfrm>
            <a:off x="8853682" y="2751128"/>
            <a:ext cx="1272307" cy="127230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6" name="Rettangolo 165" descr="Immagine che contiene terreno, aria aperta, Tappezzante, erba&#10;&#10;Descrizione generata automaticamente">
            <a:extLst>
              <a:ext uri="{FF2B5EF4-FFF2-40B4-BE49-F238E27FC236}">
                <a16:creationId xmlns:a16="http://schemas.microsoft.com/office/drawing/2014/main" id="{48A81FC2-A0DE-E4F8-A9B8-9A3FD205E3FA}"/>
              </a:ext>
            </a:extLst>
          </p:cNvPr>
          <p:cNvSpPr/>
          <p:nvPr/>
        </p:nvSpPr>
        <p:spPr>
          <a:xfrm>
            <a:off x="10126318" y="2751128"/>
            <a:ext cx="1272307" cy="127230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7" name="Rettangolo 166" descr="Immagine che contiene aria aperta, pianta, terreno, Tappezzante&#10;&#10;Descrizione generata automaticamente">
            <a:extLst>
              <a:ext uri="{FF2B5EF4-FFF2-40B4-BE49-F238E27FC236}">
                <a16:creationId xmlns:a16="http://schemas.microsoft.com/office/drawing/2014/main" id="{65041B3D-9E75-E1DE-CE29-AC6414551CA0}"/>
              </a:ext>
            </a:extLst>
          </p:cNvPr>
          <p:cNvSpPr/>
          <p:nvPr/>
        </p:nvSpPr>
        <p:spPr>
          <a:xfrm>
            <a:off x="6308412" y="4150187"/>
            <a:ext cx="1272307" cy="127230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8" name="Rettangolo 167" descr="Immagine che contiene terreno, aria aperta, arte&#10;&#10;Descrizione generata automaticamente">
            <a:extLst>
              <a:ext uri="{FF2B5EF4-FFF2-40B4-BE49-F238E27FC236}">
                <a16:creationId xmlns:a16="http://schemas.microsoft.com/office/drawing/2014/main" id="{21935DF1-2092-B441-5A30-2DC92CFAC77B}"/>
              </a:ext>
            </a:extLst>
          </p:cNvPr>
          <p:cNvSpPr/>
          <p:nvPr/>
        </p:nvSpPr>
        <p:spPr>
          <a:xfrm>
            <a:off x="7581047" y="4150187"/>
            <a:ext cx="1272307" cy="127230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9" name="Rettangolo 168" descr="Immagine che contiene aria aperta, terreno, erba, suolo&#10;&#10;Descrizione generata automaticamente">
            <a:extLst>
              <a:ext uri="{FF2B5EF4-FFF2-40B4-BE49-F238E27FC236}">
                <a16:creationId xmlns:a16="http://schemas.microsoft.com/office/drawing/2014/main" id="{0F6CE557-F083-3812-C8B5-F0DB2F0FF01B}"/>
              </a:ext>
            </a:extLst>
          </p:cNvPr>
          <p:cNvSpPr/>
          <p:nvPr/>
        </p:nvSpPr>
        <p:spPr>
          <a:xfrm>
            <a:off x="8853683" y="4150187"/>
            <a:ext cx="1272307" cy="1272307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0" name="Rettangolo 169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3A28B4E1-B930-B32E-8CF1-A7EECC1DB38D}"/>
              </a:ext>
            </a:extLst>
          </p:cNvPr>
          <p:cNvSpPr/>
          <p:nvPr/>
        </p:nvSpPr>
        <p:spPr>
          <a:xfrm>
            <a:off x="10126318" y="4150187"/>
            <a:ext cx="1272307" cy="1272307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CA9B83D1-5CAD-89D3-3A93-D811BD01B408}"/>
              </a:ext>
            </a:extLst>
          </p:cNvPr>
          <p:cNvSpPr txBox="1">
            <a:spLocks/>
          </p:cNvSpPr>
          <p:nvPr/>
        </p:nvSpPr>
        <p:spPr>
          <a:xfrm>
            <a:off x="802707" y="874261"/>
            <a:ext cx="10352064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Related</a:t>
            </a:r>
            <a:r>
              <a:rPr lang="it-IT" sz="48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 Work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F2F46E-0EB4-EDD8-DE96-879356901B17}"/>
              </a:ext>
            </a:extLst>
          </p:cNvPr>
          <p:cNvSpPr txBox="1"/>
          <p:nvPr/>
        </p:nvSpPr>
        <p:spPr>
          <a:xfrm>
            <a:off x="1064715" y="1833372"/>
            <a:ext cx="49065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sng" dirty="0">
                <a:solidFill>
                  <a:srgbClr val="111111"/>
                </a:solidFill>
                <a:effectLst/>
                <a:latin typeface="+mj-lt"/>
              </a:rPr>
              <a:t>Builds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on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Unmanned Aerial Vehicles for High-Throughput Phenotyping and Agronomic Research</a:t>
            </a:r>
            <a:endParaRPr lang="it-IT" sz="1600" b="0" i="0" dirty="0">
              <a:solidFill>
                <a:srgbClr val="11111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15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DA042B1-B350-F504-9517-BD902C9A905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5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Preprocessing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52080-CE46-F7FA-C9BF-F49B81D2B0A6}"/>
              </a:ext>
            </a:extLst>
          </p:cNvPr>
          <p:cNvSpPr txBox="1"/>
          <p:nvPr/>
        </p:nvSpPr>
        <p:spPr>
          <a:xfrm>
            <a:off x="1065044" y="1820370"/>
            <a:ext cx="96629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i="0" dirty="0">
                <a:solidFill>
                  <a:srgbClr val="111111"/>
                </a:solidFill>
                <a:effectLst/>
                <a:latin typeface="+mj-lt"/>
              </a:rPr>
              <a:t>QGIS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– </a:t>
            </a:r>
            <a:r>
              <a:rPr lang="it-IT" sz="1600" b="0" i="0" dirty="0" err="1">
                <a:solidFill>
                  <a:srgbClr val="111111"/>
                </a:solidFill>
                <a:effectLst/>
                <a:latin typeface="+mj-lt"/>
              </a:rPr>
              <a:t>shapefile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it-IT" sz="1600" b="0" i="0" dirty="0" err="1">
                <a:solidFill>
                  <a:srgbClr val="111111"/>
                </a:solidFill>
                <a:effectLst/>
                <a:latin typeface="+mj-lt"/>
              </a:rPr>
              <a:t>visualization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,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GCPs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exports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GCPFinder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(thanks to Dr. De Marinis) –</a:t>
            </a:r>
          </a:p>
          <a:p>
            <a:pPr lvl="1">
              <a:lnSpc>
                <a:spcPct val="150000"/>
              </a:lnSpc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Move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images to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respective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GCPs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’ folders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GCPEditorPro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–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assign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images to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GCPs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WebODM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–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Orthomosaic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PySHP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–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extract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GT from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Orthomosaic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111111"/>
              </a:solidFill>
              <a:effectLst/>
              <a:latin typeface="+mj-lt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F1DB2584-AB48-4A8D-879B-7785513A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54D315E-FA94-F920-62C7-F0D6033B8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b="33641"/>
          <a:stretch/>
        </p:blipFill>
        <p:spPr>
          <a:xfrm>
            <a:off x="6137210" y="2335289"/>
            <a:ext cx="3204519" cy="9979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20ED420-3C2C-23EA-78C3-F5AAD211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952" y="174409"/>
            <a:ext cx="1691851" cy="1640583"/>
          </a:xfrm>
          <a:prstGeom prst="rect">
            <a:avLst/>
          </a:prstGeom>
        </p:spPr>
      </p:pic>
      <p:pic>
        <p:nvPicPr>
          <p:cNvPr id="3074" name="Picture 2" descr="Panduan Visual Logo">
            <a:extLst>
              <a:ext uri="{FF2B5EF4-FFF2-40B4-BE49-F238E27FC236}">
                <a16:creationId xmlns:a16="http://schemas.microsoft.com/office/drawing/2014/main" id="{E5E0496C-34E0-4024-42AE-A703F2A5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929" y="341976"/>
            <a:ext cx="2569023" cy="130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1DF3C93-64A7-BE23-E28D-042A169BCB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7" b="2332"/>
          <a:stretch/>
        </p:blipFill>
        <p:spPr>
          <a:xfrm>
            <a:off x="8939631" y="2842350"/>
            <a:ext cx="1612621" cy="1513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C342B9F-4711-EFBE-932F-8DF37D7B5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565" y="4497420"/>
            <a:ext cx="1670551" cy="1604125"/>
          </a:xfrm>
          <a:prstGeom prst="rect">
            <a:avLst/>
          </a:prstGeom>
          <a:ln w="38100" cap="sq">
            <a:solidFill>
              <a:srgbClr val="6D8A4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75ECC3-AFB2-A5B2-5B13-0B51B312B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2992">
            <a:off x="7826767" y="2260761"/>
            <a:ext cx="2556701" cy="498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6" descr="pyshp logo">
            <a:extLst>
              <a:ext uri="{FF2B5EF4-FFF2-40B4-BE49-F238E27FC236}">
                <a16:creationId xmlns:a16="http://schemas.microsoft.com/office/drawing/2014/main" id="{0F497FF9-7B88-8AC5-F5AA-7D8D90A3E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9507" y="4996440"/>
            <a:ext cx="998971" cy="11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- OpenDroneMap/WebODM: User-friendly, commercial-grade software for  processing aerial imagery. 🛩">
            <a:extLst>
              <a:ext uri="{FF2B5EF4-FFF2-40B4-BE49-F238E27FC236}">
                <a16:creationId xmlns:a16="http://schemas.microsoft.com/office/drawing/2014/main" id="{362DF727-3EB0-8C91-DE56-A9C0CF60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8442" y="4928976"/>
            <a:ext cx="2533380" cy="74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65A983F-EDFB-5DC4-3E9A-48B2D7423D2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52080-CE46-F7FA-C9BF-F49B81D2B0A6}"/>
              </a:ext>
            </a:extLst>
          </p:cNvPr>
          <p:cNvSpPr txBox="1"/>
          <p:nvPr/>
        </p:nvSpPr>
        <p:spPr>
          <a:xfrm>
            <a:off x="1065044" y="1820370"/>
            <a:ext cx="3068417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Vision 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Transfer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Fine-tuning</a:t>
            </a:r>
          </a:p>
        </p:txBody>
      </p:sp>
      <p:pic>
        <p:nvPicPr>
          <p:cNvPr id="7" name="Picture 10" descr="Transformers logo PNG transparent image download, size: 900x812px">
            <a:extLst>
              <a:ext uri="{FF2B5EF4-FFF2-40B4-BE49-F238E27FC236}">
                <a16:creationId xmlns:a16="http://schemas.microsoft.com/office/drawing/2014/main" id="{9A59F870-6D89-EA88-735E-2803B4E1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730">
            <a:off x="5158148" y="1468782"/>
            <a:ext cx="3014430" cy="27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6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Methods</a:t>
            </a: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731742D9-8974-7182-B6FC-12BC4C47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11F3C-27FB-98AE-25D8-A28B7803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386" y="350755"/>
            <a:ext cx="1793592" cy="2478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9CC15FB-EB62-EDE5-AFF3-3FE7687C8645}"/>
              </a:ext>
            </a:extLst>
          </p:cNvPr>
          <p:cNvSpPr txBox="1"/>
          <p:nvPr/>
        </p:nvSpPr>
        <p:spPr>
          <a:xfrm rot="16200000">
            <a:off x="5975016" y="3706972"/>
            <a:ext cx="798617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it-IT" sz="1100" b="1" dirty="0">
                <a:latin typeface="+mj-lt"/>
              </a:rPr>
              <a:t>Regression</a:t>
            </a:r>
          </a:p>
        </p:txBody>
      </p:sp>
      <p:pic>
        <p:nvPicPr>
          <p:cNvPr id="2061" name="Picture 4" descr="Prepare the ImageNet dataset — gluoncv 0.11.0 documentation">
            <a:extLst>
              <a:ext uri="{FF2B5EF4-FFF2-40B4-BE49-F238E27FC236}">
                <a16:creationId xmlns:a16="http://schemas.microsoft.com/office/drawing/2014/main" id="{EE63578B-627A-890E-549F-33683909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7" y="4029324"/>
            <a:ext cx="5123090" cy="2049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ion Transformer in PyTorch">
            <a:extLst>
              <a:ext uri="{FF2B5EF4-FFF2-40B4-BE49-F238E27FC236}">
                <a16:creationId xmlns:a16="http://schemas.microsoft.com/office/drawing/2014/main" id="{92ED121D-A4CA-277D-A9F0-7255254E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35" y="3187089"/>
            <a:ext cx="5500743" cy="28914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8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BDA30D6-72AD-FA1A-664C-62134ECA7F3E}"/>
              </a:ext>
            </a:extLst>
          </p:cNvPr>
          <p:cNvSpPr/>
          <p:nvPr/>
        </p:nvSpPr>
        <p:spPr>
          <a:xfrm>
            <a:off x="20530" y="6611"/>
            <a:ext cx="12188952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7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Experiments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E1E8A655-EA2F-2D67-FB4D-24359E96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F014D8-F46F-6243-E651-4B13E32C7BD2}"/>
              </a:ext>
            </a:extLst>
          </p:cNvPr>
          <p:cNvSpPr txBox="1"/>
          <p:nvPr/>
        </p:nvSpPr>
        <p:spPr>
          <a:xfrm>
            <a:off x="1065044" y="1820370"/>
            <a:ext cx="342877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Hyperparameters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fine-tuning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Data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augmentation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Custom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transformation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layers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Loss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function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Optimizer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FCCDFCCC-FC2B-B7E5-94F3-1315E2F760E3}"/>
              </a:ext>
            </a:extLst>
          </p:cNvPr>
          <p:cNvSpPr/>
          <p:nvPr/>
        </p:nvSpPr>
        <p:spPr>
          <a:xfrm>
            <a:off x="5733935" y="877564"/>
            <a:ext cx="573428" cy="5944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8" name="Rettangolo 37" descr="Immagine che contiene tessuto, terreno, erba, aria aperta&#10;&#10;Descrizione generata automaticamente">
            <a:extLst>
              <a:ext uri="{FF2B5EF4-FFF2-40B4-BE49-F238E27FC236}">
                <a16:creationId xmlns:a16="http://schemas.microsoft.com/office/drawing/2014/main" id="{5383D820-2F25-04BB-0188-B4ECDF458FD0}"/>
              </a:ext>
            </a:extLst>
          </p:cNvPr>
          <p:cNvSpPr/>
          <p:nvPr/>
        </p:nvSpPr>
        <p:spPr>
          <a:xfrm>
            <a:off x="5828293" y="951898"/>
            <a:ext cx="573428" cy="59443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9" name="Rettangolo 38" descr="Immagine che contiene aria aperta, erba, natura, pianta&#10;&#10;Descrizione generata automaticamente">
            <a:extLst>
              <a:ext uri="{FF2B5EF4-FFF2-40B4-BE49-F238E27FC236}">
                <a16:creationId xmlns:a16="http://schemas.microsoft.com/office/drawing/2014/main" id="{7DA9DCD3-0571-E212-FEDA-AF1F94E391FE}"/>
              </a:ext>
            </a:extLst>
          </p:cNvPr>
          <p:cNvSpPr/>
          <p:nvPr/>
        </p:nvSpPr>
        <p:spPr>
          <a:xfrm>
            <a:off x="5913706" y="1046166"/>
            <a:ext cx="573428" cy="59443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ttangolo 39" descr="Immagine che contiene terreno, aria aperta, Tappezzante, erba&#10;&#10;Descrizione generata automaticamente">
            <a:extLst>
              <a:ext uri="{FF2B5EF4-FFF2-40B4-BE49-F238E27FC236}">
                <a16:creationId xmlns:a16="http://schemas.microsoft.com/office/drawing/2014/main" id="{C4A662FD-46F6-537E-48EB-FBE80276773B}"/>
              </a:ext>
            </a:extLst>
          </p:cNvPr>
          <p:cNvSpPr/>
          <p:nvPr/>
        </p:nvSpPr>
        <p:spPr>
          <a:xfrm>
            <a:off x="6008064" y="1120500"/>
            <a:ext cx="573428" cy="59443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1" name="Rettangolo 40" descr="Immagine che contiene aria aperta, pianta, terreno, Tappezzante&#10;&#10;Descrizione generata automaticamente">
            <a:extLst>
              <a:ext uri="{FF2B5EF4-FFF2-40B4-BE49-F238E27FC236}">
                <a16:creationId xmlns:a16="http://schemas.microsoft.com/office/drawing/2014/main" id="{4EE9E314-BE0F-597E-1CD4-F26DED181C6D}"/>
              </a:ext>
            </a:extLst>
          </p:cNvPr>
          <p:cNvSpPr/>
          <p:nvPr/>
        </p:nvSpPr>
        <p:spPr>
          <a:xfrm>
            <a:off x="6093477" y="1203682"/>
            <a:ext cx="573428" cy="59443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2" name="Rettangolo 41" descr="Immagine che contiene terreno, aria aperta, arte&#10;&#10;Descrizione generata automaticamente">
            <a:extLst>
              <a:ext uri="{FF2B5EF4-FFF2-40B4-BE49-F238E27FC236}">
                <a16:creationId xmlns:a16="http://schemas.microsoft.com/office/drawing/2014/main" id="{097681F4-1485-DF8E-6F2D-CDFACB24BB63}"/>
              </a:ext>
            </a:extLst>
          </p:cNvPr>
          <p:cNvSpPr/>
          <p:nvPr/>
        </p:nvSpPr>
        <p:spPr>
          <a:xfrm>
            <a:off x="6178890" y="1296250"/>
            <a:ext cx="573428" cy="59443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3" name="Rettangolo 42" descr="Immagine che contiene aria aperta, terreno, erba, suolo&#10;&#10;Descrizione generata automaticamente">
            <a:extLst>
              <a:ext uri="{FF2B5EF4-FFF2-40B4-BE49-F238E27FC236}">
                <a16:creationId xmlns:a16="http://schemas.microsoft.com/office/drawing/2014/main" id="{EADB14F9-3D9E-2AEB-F39E-1A3ED4D558DF}"/>
              </a:ext>
            </a:extLst>
          </p:cNvPr>
          <p:cNvSpPr/>
          <p:nvPr/>
        </p:nvSpPr>
        <p:spPr>
          <a:xfrm>
            <a:off x="6267866" y="1380551"/>
            <a:ext cx="573428" cy="59443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4" name="Rettangolo 43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D7235FEA-1139-441B-79CA-9B09DDB0E16C}"/>
              </a:ext>
            </a:extLst>
          </p:cNvPr>
          <p:cNvSpPr/>
          <p:nvPr/>
        </p:nvSpPr>
        <p:spPr>
          <a:xfrm>
            <a:off x="6353279" y="1461626"/>
            <a:ext cx="573428" cy="59443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C3C1C0FA-7BAD-0713-8B0C-A44F6BAA3FF5}"/>
              </a:ext>
            </a:extLst>
          </p:cNvPr>
          <p:cNvSpPr/>
          <p:nvPr/>
        </p:nvSpPr>
        <p:spPr>
          <a:xfrm>
            <a:off x="6098034" y="4004080"/>
            <a:ext cx="1080910" cy="630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+mj-lt"/>
              </a:rPr>
              <a:t>Patch image generation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302842A5-8A2F-5040-CD5D-43F828B9C470}"/>
              </a:ext>
            </a:extLst>
          </p:cNvPr>
          <p:cNvCxnSpPr>
            <a:cxnSpLocks/>
          </p:cNvCxnSpPr>
          <p:nvPr/>
        </p:nvCxnSpPr>
        <p:spPr>
          <a:xfrm>
            <a:off x="7178944" y="4271503"/>
            <a:ext cx="658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04A4CA1D-7E0B-77C8-14E1-10B17C3F34FE}"/>
              </a:ext>
            </a:extLst>
          </p:cNvPr>
          <p:cNvSpPr/>
          <p:nvPr/>
        </p:nvSpPr>
        <p:spPr>
          <a:xfrm>
            <a:off x="7837036" y="4009265"/>
            <a:ext cx="2284948" cy="62645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FB5A4F77-CBF2-C0AD-58E6-66CC4FAE2A57}"/>
              </a:ext>
            </a:extLst>
          </p:cNvPr>
          <p:cNvSpPr/>
          <p:nvPr/>
        </p:nvSpPr>
        <p:spPr>
          <a:xfrm>
            <a:off x="8072307" y="4191127"/>
            <a:ext cx="268747" cy="26064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246" r="-128812" b="-107566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50" name="Rettangolo 49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B9EF518F-C9D8-9D1C-49AB-618077837EC0}"/>
              </a:ext>
            </a:extLst>
          </p:cNvPr>
          <p:cNvSpPr/>
          <p:nvPr/>
        </p:nvSpPr>
        <p:spPr>
          <a:xfrm>
            <a:off x="8607425" y="4193214"/>
            <a:ext cx="268747" cy="26064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1813" r="-29324" b="-88732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1" name="Rettangolo 50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0D3695AA-F847-5A45-352E-5FE9E7AD4E86}"/>
              </a:ext>
            </a:extLst>
          </p:cNvPr>
          <p:cNvSpPr/>
          <p:nvPr/>
        </p:nvSpPr>
        <p:spPr>
          <a:xfrm>
            <a:off x="9108870" y="4191127"/>
            <a:ext cx="268747" cy="262732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274" t="-126251" r="-149643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52" name="Rettangolo 51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675B9CA9-9D50-212E-DF45-554E5C3FFBA6}"/>
              </a:ext>
            </a:extLst>
          </p:cNvPr>
          <p:cNvSpPr/>
          <p:nvPr/>
        </p:nvSpPr>
        <p:spPr>
          <a:xfrm>
            <a:off x="9628012" y="4182068"/>
            <a:ext cx="268747" cy="269704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7774" t="-111656" r="-36002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C96D9CF6-507D-73F4-C602-32ADBA41ED36}"/>
              </a:ext>
            </a:extLst>
          </p:cNvPr>
          <p:cNvCxnSpPr>
            <a:cxnSpLocks/>
          </p:cNvCxnSpPr>
          <p:nvPr/>
        </p:nvCxnSpPr>
        <p:spPr>
          <a:xfrm flipV="1">
            <a:off x="8215316" y="362842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F289F71C-AE7B-2641-9B3A-3FBBFD1E21F2}"/>
              </a:ext>
            </a:extLst>
          </p:cNvPr>
          <p:cNvCxnSpPr>
            <a:cxnSpLocks/>
          </p:cNvCxnSpPr>
          <p:nvPr/>
        </p:nvCxnSpPr>
        <p:spPr>
          <a:xfrm flipV="1">
            <a:off x="8750434" y="362842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1D48BC0C-DE65-2274-D209-52D29242E50D}"/>
              </a:ext>
            </a:extLst>
          </p:cNvPr>
          <p:cNvCxnSpPr>
            <a:cxnSpLocks/>
          </p:cNvCxnSpPr>
          <p:nvPr/>
        </p:nvCxnSpPr>
        <p:spPr>
          <a:xfrm flipV="1">
            <a:off x="9245189" y="362842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DC277950-74BB-C4D2-4C40-49C294C11858}"/>
              </a:ext>
            </a:extLst>
          </p:cNvPr>
          <p:cNvCxnSpPr>
            <a:cxnSpLocks/>
          </p:cNvCxnSpPr>
          <p:nvPr/>
        </p:nvCxnSpPr>
        <p:spPr>
          <a:xfrm flipV="1">
            <a:off x="9759569" y="362842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DFBBC667-5F69-DE3F-0943-2F5A4C305686}"/>
              </a:ext>
            </a:extLst>
          </p:cNvPr>
          <p:cNvSpPr/>
          <p:nvPr/>
        </p:nvSpPr>
        <p:spPr>
          <a:xfrm>
            <a:off x="7845672" y="3261668"/>
            <a:ext cx="2284948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+mj-lt"/>
              </a:rPr>
              <a:t>Linear </a:t>
            </a:r>
            <a:r>
              <a:rPr lang="it-IT" sz="1000" dirty="0" err="1">
                <a:latin typeface="+mj-lt"/>
              </a:rPr>
              <a:t>projection</a:t>
            </a:r>
            <a:r>
              <a:rPr lang="it-IT" sz="1000" dirty="0">
                <a:latin typeface="+mj-lt"/>
              </a:rPr>
              <a:t> + position </a:t>
            </a:r>
            <a:r>
              <a:rPr lang="it-IT" sz="1000" dirty="0" err="1">
                <a:latin typeface="+mj-lt"/>
              </a:rPr>
              <a:t>embedding</a:t>
            </a:r>
            <a:endParaRPr lang="it-IT" dirty="0">
              <a:latin typeface="+mj-lt"/>
            </a:endParaRPr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017BD36-8665-FD60-DB6D-38670A9292EA}"/>
              </a:ext>
            </a:extLst>
          </p:cNvPr>
          <p:cNvSpPr/>
          <p:nvPr/>
        </p:nvSpPr>
        <p:spPr>
          <a:xfrm>
            <a:off x="7845672" y="2647865"/>
            <a:ext cx="2284946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+mj-lt"/>
              </a:rPr>
              <a:t>Transformer Encoder</a:t>
            </a:r>
            <a:endParaRPr lang="it-IT" b="1" dirty="0">
              <a:latin typeface="+mj-lt"/>
            </a:endParaRP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B5713D-6D8C-7FC5-7B50-EA4192A150DE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H="1" flipV="1">
            <a:off x="8988145" y="2995751"/>
            <a:ext cx="1" cy="265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E63C0DED-9B80-5E8A-504B-CA8D84A9D213}"/>
              </a:ext>
            </a:extLst>
          </p:cNvPr>
          <p:cNvSpPr/>
          <p:nvPr/>
        </p:nvSpPr>
        <p:spPr>
          <a:xfrm>
            <a:off x="7845672" y="2038363"/>
            <a:ext cx="2284948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+mj-lt"/>
              </a:rPr>
              <a:t>Linear Layer</a:t>
            </a:r>
            <a:endParaRPr lang="it-IT" dirty="0">
              <a:latin typeface="+mj-lt"/>
            </a:endParaRPr>
          </a:p>
        </p:txBody>
      </p: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C643C0E4-D374-7609-EA83-D4552B581EA8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flipV="1">
            <a:off x="8988145" y="2386249"/>
            <a:ext cx="1" cy="26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CDCB4E7-3365-F8AB-AB8F-FE3A5FD47FEA}"/>
              </a:ext>
            </a:extLst>
          </p:cNvPr>
          <p:cNvSpPr/>
          <p:nvPr/>
        </p:nvSpPr>
        <p:spPr>
          <a:xfrm>
            <a:off x="5828293" y="2242409"/>
            <a:ext cx="1588722" cy="1386018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0639064-93A7-2957-C466-6B5627CA1FE9}"/>
              </a:ext>
            </a:extLst>
          </p:cNvPr>
          <p:cNvSpPr/>
          <p:nvPr/>
        </p:nvSpPr>
        <p:spPr>
          <a:xfrm>
            <a:off x="6100361" y="2440261"/>
            <a:ext cx="1080910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latin typeface="+mj-lt"/>
              </a:rPr>
              <a:t>SquarePad</a:t>
            </a:r>
            <a:endParaRPr lang="it-IT" sz="1100" dirty="0">
              <a:latin typeface="+mj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40115DF-359B-33A8-2019-AAC4CB2B8944}"/>
              </a:ext>
            </a:extLst>
          </p:cNvPr>
          <p:cNvSpPr/>
          <p:nvPr/>
        </p:nvSpPr>
        <p:spPr>
          <a:xfrm>
            <a:off x="6100361" y="3058665"/>
            <a:ext cx="1080910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+mj-lt"/>
              </a:rPr>
              <a:t>MinMax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2AB12A0-F427-FA5E-1E5F-5CB2EA92356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640816" y="2788147"/>
            <a:ext cx="0" cy="26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3696394-A981-9ED7-056C-AF5E01DC70C0}"/>
              </a:ext>
            </a:extLst>
          </p:cNvPr>
          <p:cNvCxnSpPr>
            <a:cxnSpLocks/>
            <a:stCxn id="44" idx="2"/>
            <a:endCxn id="4" idx="0"/>
          </p:cNvCxnSpPr>
          <p:nvPr/>
        </p:nvCxnSpPr>
        <p:spPr>
          <a:xfrm>
            <a:off x="6639993" y="2056061"/>
            <a:ext cx="823" cy="38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5754164-B36C-CAE6-FBFD-70F7AD5A04D5}"/>
              </a:ext>
            </a:extLst>
          </p:cNvPr>
          <p:cNvSpPr txBox="1"/>
          <p:nvPr/>
        </p:nvSpPr>
        <p:spPr>
          <a:xfrm>
            <a:off x="5811207" y="3574877"/>
            <a:ext cx="8435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 err="1">
                <a:solidFill>
                  <a:schemeClr val="dk1"/>
                </a:solidFill>
                <a:latin typeface="+mj-lt"/>
              </a:rPr>
              <a:t>BaseDataset</a:t>
            </a:r>
            <a:endParaRPr lang="it-IT" sz="1000" b="1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C802275-7504-38B6-88C7-B2F3C6FE0A1B}"/>
              </a:ext>
            </a:extLst>
          </p:cNvPr>
          <p:cNvCxnSpPr>
            <a:cxnSpLocks/>
            <a:stCxn id="7" idx="2"/>
            <a:endCxn id="45" idx="0"/>
          </p:cNvCxnSpPr>
          <p:nvPr/>
        </p:nvCxnSpPr>
        <p:spPr>
          <a:xfrm flipH="1">
            <a:off x="6638489" y="3406551"/>
            <a:ext cx="2327" cy="59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3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7" grpId="0" animBg="1"/>
      <p:bldP spid="58" grpId="0" animBg="1"/>
      <p:bldP spid="68" grpId="0" animBg="1"/>
      <p:bldP spid="23" grpId="0" animBg="1"/>
      <p:bldP spid="4" grpId="0" animBg="1"/>
      <p:bldP spid="7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37B2A9CE-9EE7-3F10-2656-71EBFDED2CB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8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Results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E1E8A655-EA2F-2D67-FB4D-24359E96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pic>
        <p:nvPicPr>
          <p:cNvPr id="7" name="Immagine 6" descr="Immagine che contiene schermata, Rettangolo, linea, diagramma&#10;&#10;Descrizione generata automaticamente">
            <a:extLst>
              <a:ext uri="{FF2B5EF4-FFF2-40B4-BE49-F238E27FC236}">
                <a16:creationId xmlns:a16="http://schemas.microsoft.com/office/drawing/2014/main" id="{1FF5A16E-3529-E0DF-3402-80E879FFB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22" y="4012215"/>
            <a:ext cx="2720115" cy="2040087"/>
          </a:xfrm>
          <a:prstGeom prst="rect">
            <a:avLst/>
          </a:prstGeom>
        </p:spPr>
      </p:pic>
      <p:pic>
        <p:nvPicPr>
          <p:cNvPr id="9" name="Immagine 8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4F1CA8BF-8D54-B60A-46C4-DDEABB9D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" y="1812297"/>
            <a:ext cx="2720117" cy="2040088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3139661-A71C-1E46-B71E-08ED00BAD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23" y="1812298"/>
            <a:ext cx="2720115" cy="2040087"/>
          </a:xfrm>
          <a:prstGeom prst="rect">
            <a:avLst/>
          </a:prstGeom>
        </p:spPr>
      </p:pic>
      <p:pic>
        <p:nvPicPr>
          <p:cNvPr id="13" name="Immagine 12" descr="Immagine che contiene diagramma, Diagramma, linea&#10;&#10;Descrizione generata automaticamente">
            <a:extLst>
              <a:ext uri="{FF2B5EF4-FFF2-40B4-BE49-F238E27FC236}">
                <a16:creationId xmlns:a16="http://schemas.microsoft.com/office/drawing/2014/main" id="{284C41E8-C845-3CD4-E735-FBC51878E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43" y="4012215"/>
            <a:ext cx="2720115" cy="2040087"/>
          </a:xfrm>
          <a:prstGeom prst="rect">
            <a:avLst/>
          </a:prstGeom>
        </p:spPr>
      </p:pic>
      <p:pic>
        <p:nvPicPr>
          <p:cNvPr id="15" name="Immagine 14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C640DA7F-A7F1-DB6F-7E0E-093A76A57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" y="4012217"/>
            <a:ext cx="2720116" cy="2040087"/>
          </a:xfrm>
          <a:prstGeom prst="rect">
            <a:avLst/>
          </a:prstGeom>
        </p:spPr>
      </p:pic>
      <p:pic>
        <p:nvPicPr>
          <p:cNvPr id="17" name="Immagine 16" descr="Immagine che contiene testo, schermata, linea, numero&#10;&#10;Descrizione generata automaticamente">
            <a:extLst>
              <a:ext uri="{FF2B5EF4-FFF2-40B4-BE49-F238E27FC236}">
                <a16:creationId xmlns:a16="http://schemas.microsoft.com/office/drawing/2014/main" id="{B5A3E4B6-6A49-B481-1D06-F8788F6F54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42" y="1817063"/>
            <a:ext cx="2720116" cy="20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34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517460F3-C405-FF79-FAB4-7ACF3539939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03AF61D-46E5-DDA8-F549-09447441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>
                <a:latin typeface="+mj-lt"/>
              </a:rPr>
              <a:t>9</a:t>
            </a:fld>
            <a:endParaRPr lang="it-IT" dirty="0">
              <a:latin typeface="+mj-lt"/>
            </a:endParaRPr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Conclusion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7BA243-727E-9DC2-CEDC-B7C6B8A0826E}"/>
              </a:ext>
            </a:extLst>
          </p:cNvPr>
          <p:cNvSpPr txBox="1"/>
          <p:nvPr/>
        </p:nvSpPr>
        <p:spPr>
          <a:xfrm>
            <a:off x="1065044" y="1820370"/>
            <a:ext cx="4367908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Brand new challenges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Challenges &amp; Issues: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Ground truth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Small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Transfer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Preprocessing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1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Tema di Office">
  <a:themeElements>
    <a:clrScheme name="Astr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1335</TotalTime>
  <Words>281</Words>
  <Application>Microsoft Office PowerPoint</Application>
  <PresentationFormat>Widescreen</PresentationFormat>
  <Paragraphs>80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Modern Love Caps</vt:lpstr>
      <vt:lpstr>Montserrat</vt:lpstr>
      <vt:lpstr>Tema di Office</vt:lpstr>
      <vt:lpstr>Unmanned Aerial Vehicles  powered by Vision Transformer for Precision Agriculture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Aerial Vehicles  powered by Vision Transformer for Precision Agriculture</dc:title>
  <dc:creator>Francesco Peragine</dc:creator>
  <cp:lastModifiedBy>Francesco Peragine</cp:lastModifiedBy>
  <cp:revision>50</cp:revision>
  <dcterms:created xsi:type="dcterms:W3CDTF">2023-11-07T16:46:24Z</dcterms:created>
  <dcterms:modified xsi:type="dcterms:W3CDTF">2023-11-12T11:15:15Z</dcterms:modified>
</cp:coreProperties>
</file>